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8"/>
  </p:notesMasterIdLst>
  <p:sldIdLst>
    <p:sldId id="106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8288000" cy="10287000"/>
  <p:notesSz cx="6858000" cy="9144000"/>
  <p:embeddedFontLst>
    <p:embeddedFont>
      <p:font typeface="NanumPenScript-Regular" panose="03040600000000000000" pitchFamily="66" charset="-127"/>
      <p:regular r:id="rId39"/>
    </p:embeddedFont>
    <p:embeddedFont>
      <p:font typeface="Libre Baskerville" panose="02000000000000000000" pitchFamily="2" charset="0"/>
      <p:regular r:id="rId40"/>
      <p:bold r:id="rId41"/>
      <p:italic r:id="rId42"/>
    </p:embeddedFont>
    <p:embeddedFont>
      <p:font typeface="Libre Baskerville 1" panose="02000000000000000000" pitchFamily="2" charset="0"/>
      <p:regular r:id="rId43"/>
      <p:bold r:id="rId44"/>
      <p:italic r:id="rId45"/>
    </p:embeddedFont>
    <p:embeddedFont>
      <p:font typeface="Libre Baskerville 2" panose="02000000000000000000" pitchFamily="2" charset="0"/>
      <p:regular r:id="rId46"/>
      <p:bold r:id="rId47"/>
      <p:italic r:id="rId48"/>
    </p:embeddedFont>
    <p:embeddedFont>
      <p:font typeface="Libre Franklin" pitchFamily="2" charset="77"/>
      <p:regular r:id="rId49"/>
      <p:bold r:id="rId50"/>
      <p:italic r:id="rId51"/>
      <p:boldItalic r:id="rId52"/>
    </p:embeddedFont>
    <p:embeddedFont>
      <p:font typeface="Libre Franklin 1" pitchFamily="2" charset="77"/>
      <p:regular r:id="rId53"/>
      <p:bold r:id="rId54"/>
      <p:italic r:id="rId55"/>
      <p:boldItalic r:id="rId56"/>
    </p:embeddedFont>
    <p:embeddedFont>
      <p:font typeface="Libre Franklin Black" pitchFamily="2" charset="77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590D86-7A5C-EF21-5EC9-45D39E84125A}" name="Allison Ferriell" initials="AF" userId="S::aferriell@mybri.org::fa87335f-c467-41f5-a65e-043cbb5b4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300"/>
    <a:srgbClr val="333C41"/>
    <a:srgbClr val="F6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528CC-8A01-C5CF-077C-B2ACC7F8764B}" v="40" dt="2025-08-18T15:35:10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/>
    <p:restoredTop sz="94576"/>
  </p:normalViewPr>
  <p:slideViewPr>
    <p:cSldViewPr snapToGrid="0" showGuides="1">
      <p:cViewPr varScale="1">
        <p:scale>
          <a:sx n="90" d="100"/>
          <a:sy n="90" d="100"/>
        </p:scale>
        <p:origin x="248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3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C2D4922-579E-612F-262A-63ECF61B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375" y="2665244"/>
            <a:ext cx="8099708" cy="3166913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51F0AF9-71FB-43F3-9084-09855012D0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4744" y="7256312"/>
            <a:ext cx="9989129" cy="759930"/>
          </a:xfrm>
          <a:solidFill>
            <a:schemeClr val="bg2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marL="0" indent="0" algn="ctr">
              <a:buNone/>
              <a:defRPr sz="3600" i="1">
                <a:solidFill>
                  <a:schemeClr val="tx1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A7236C1-429C-78C1-A6C1-70DB7A14C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0124" y="6091562"/>
            <a:ext cx="13618368" cy="1207295"/>
          </a:xfrm>
          <a:solidFill>
            <a:schemeClr val="tx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5400" b="1" i="0">
                <a:solidFill>
                  <a:schemeClr val="accent2"/>
                </a:solidFill>
                <a:latin typeface="Libre Franklin" pitchFamily="2" charset="77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84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ckdro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D1B1BB8-DB9D-0F41-9138-BD11EFE63D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9525601"/>
            <a:ext cx="1727979" cy="7569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B8D5E-9C61-D04D-92AC-1778BD1F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3" y="209891"/>
            <a:ext cx="17649497" cy="198834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9BE48A-C01E-5642-AB1A-89B288240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52324" y="9663622"/>
            <a:ext cx="131642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0">
                <a:solidFill>
                  <a:schemeClr val="tx1"/>
                </a:solidFill>
                <a:latin typeface="Libre Franklin Black" pitchFamily="2" charset="77"/>
              </a:defRPr>
            </a:lvl1pPr>
          </a:lstStyle>
          <a:p>
            <a:fld id="{74743CB8-03B1-D240-A0C2-C770526C1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97EE07-432B-F246-A19B-7E6F210FF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663622"/>
            <a:ext cx="995592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0" b="0" i="1">
                <a:solidFill>
                  <a:schemeClr val="tx1"/>
                </a:solidFill>
                <a:latin typeface="Libre Franklin" pitchFamily="2" charset="77"/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8513CE-634F-9B47-8669-61648C844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5352" y="9663622"/>
            <a:ext cx="23333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 b="0" i="0">
                <a:solidFill>
                  <a:schemeClr val="tx1"/>
                </a:solidFill>
                <a:latin typeface="Libre Franklin" pitchFamily="2" charset="77"/>
              </a:defRPr>
            </a:lvl1pPr>
          </a:lstStyle>
          <a:p>
            <a:fld id="{89655031-04CB-4E47-A3F2-6D368CDBB47A}" type="datetime1">
              <a:rPr lang="en-US" smtClean="0"/>
              <a:t>8/29/25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E21AE4B-BE1E-4E80-4365-9FDA2AD14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419351"/>
            <a:ext cx="17054348" cy="684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8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18" Type="http://schemas.openxmlformats.org/officeDocument/2006/relationships/slide" Target="slide25.xml"/><Relationship Id="rId3" Type="http://schemas.openxmlformats.org/officeDocument/2006/relationships/slide" Target="slide13.xml"/><Relationship Id="rId21" Type="http://schemas.openxmlformats.org/officeDocument/2006/relationships/slide" Target="slide32.xml"/><Relationship Id="rId7" Type="http://schemas.openxmlformats.org/officeDocument/2006/relationships/slide" Target="slide16.xml"/><Relationship Id="rId12" Type="http://schemas.openxmlformats.org/officeDocument/2006/relationships/slide" Target="slide20.xml"/><Relationship Id="rId17" Type="http://schemas.openxmlformats.org/officeDocument/2006/relationships/slide" Target="slide24.xml"/><Relationship Id="rId2" Type="http://schemas.openxmlformats.org/officeDocument/2006/relationships/slide" Target="slide12.xml"/><Relationship Id="rId16" Type="http://schemas.openxmlformats.org/officeDocument/2006/relationships/slide" Target="slide31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30.xml"/><Relationship Id="rId5" Type="http://schemas.openxmlformats.org/officeDocument/2006/relationships/slide" Target="slide15.xml"/><Relationship Id="rId15" Type="http://schemas.openxmlformats.org/officeDocument/2006/relationships/slide" Target="slide23.xml"/><Relationship Id="rId10" Type="http://schemas.openxmlformats.org/officeDocument/2006/relationships/slide" Target="slide19.xml"/><Relationship Id="rId19" Type="http://schemas.openxmlformats.org/officeDocument/2006/relationships/slide" Target="slide26.xml"/><Relationship Id="rId4" Type="http://schemas.openxmlformats.org/officeDocument/2006/relationships/slide" Target="slide14.xml"/><Relationship Id="rId9" Type="http://schemas.openxmlformats.org/officeDocument/2006/relationships/slide" Target="slide18.xml"/><Relationship Id="rId1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28.xml"/><Relationship Id="rId4" Type="http://schemas.openxmlformats.org/officeDocument/2006/relationships/image" Target="../media/image3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A74B58-1604-A405-BD63-1DE3BA5D29F5}"/>
              </a:ext>
            </a:extLst>
          </p:cNvPr>
          <p:cNvSpPr/>
          <p:nvPr/>
        </p:nvSpPr>
        <p:spPr>
          <a:xfrm>
            <a:off x="319250" y="5692583"/>
            <a:ext cx="17649497" cy="3028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CB71-D41F-43CE-ABCC-75BA9EB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3" y="5692583"/>
            <a:ext cx="17649497" cy="198834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50" dirty="0">
                <a:solidFill>
                  <a:srgbClr val="333C41"/>
                </a:solidFill>
                <a:latin typeface="Libre Franklin Black"/>
                <a:ea typeface="+mn-lt"/>
                <a:cs typeface="+mn-lt"/>
              </a:rPr>
              <a:t>Branch </a:t>
            </a:r>
            <a:r>
              <a:rPr lang="en-US" sz="5850" dirty="0">
                <a:solidFill>
                  <a:srgbClr val="333C41"/>
                </a:solidFill>
                <a:latin typeface="Libre Franklin Black"/>
                <a:ea typeface="Calibri"/>
                <a:cs typeface="Calibri"/>
              </a:rPr>
              <a:t>Battle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C2037-0681-0388-7046-83A70243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6856566"/>
            <a:ext cx="17054348" cy="1505850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indent="0" algn="ctr">
              <a:buNone/>
            </a:pPr>
            <a:r>
              <a:rPr lang="en-US" dirty="0">
                <a:latin typeface="Libre Baskerville"/>
                <a:ea typeface="+mn-lt"/>
                <a:cs typeface="+mn-lt"/>
              </a:rPr>
              <a:t>A Whole-Class Branches of Government, </a:t>
            </a:r>
            <a:br>
              <a:rPr lang="en-US" dirty="0">
                <a:latin typeface="Libre Baskerville"/>
                <a:ea typeface="+mn-lt"/>
                <a:cs typeface="+mn-lt"/>
              </a:rPr>
            </a:br>
            <a:r>
              <a:rPr lang="en-US" dirty="0">
                <a:latin typeface="Libre Baskerville"/>
                <a:ea typeface="+mn-lt"/>
                <a:cs typeface="+mn-lt"/>
              </a:rPr>
              <a:t>Separation of Powers, and Checks and Balances Game.</a:t>
            </a:r>
            <a:endParaRPr lang="en-US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1075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86600" y="37535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Ready to Play?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78312" y="472827"/>
            <a:ext cx="10294368" cy="1551313"/>
            <a:chOff x="0" y="0"/>
            <a:chExt cx="2711274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1274" cy="408576"/>
            </a:xfrm>
            <a:custGeom>
              <a:avLst/>
              <a:gdLst/>
              <a:ahLst/>
              <a:cxnLst/>
              <a:rect l="l" t="t" r="r" b="b"/>
              <a:pathLst>
                <a:path w="2711274" h="408576">
                  <a:moveTo>
                    <a:pt x="38355" y="0"/>
                  </a:moveTo>
                  <a:lnTo>
                    <a:pt x="2672919" y="0"/>
                  </a:lnTo>
                  <a:cubicBezTo>
                    <a:pt x="2694102" y="0"/>
                    <a:pt x="2711274" y="17172"/>
                    <a:pt x="2711274" y="38355"/>
                  </a:cubicBezTo>
                  <a:lnTo>
                    <a:pt x="2711274" y="370222"/>
                  </a:lnTo>
                  <a:cubicBezTo>
                    <a:pt x="2711274" y="380394"/>
                    <a:pt x="2707233" y="390150"/>
                    <a:pt x="2700040" y="397343"/>
                  </a:cubicBezTo>
                  <a:cubicBezTo>
                    <a:pt x="2692847" y="404535"/>
                    <a:pt x="2683091" y="408576"/>
                    <a:pt x="2672919" y="408576"/>
                  </a:cubicBezTo>
                  <a:lnTo>
                    <a:pt x="38355" y="408576"/>
                  </a:lnTo>
                  <a:cubicBezTo>
                    <a:pt x="28182" y="408576"/>
                    <a:pt x="18427" y="404535"/>
                    <a:pt x="11234" y="397343"/>
                  </a:cubicBezTo>
                  <a:cubicBezTo>
                    <a:pt x="4041" y="390150"/>
                    <a:pt x="0" y="380394"/>
                    <a:pt x="0" y="370222"/>
                  </a:cubicBezTo>
                  <a:lnTo>
                    <a:pt x="0" y="38355"/>
                  </a:lnTo>
                  <a:cubicBezTo>
                    <a:pt x="0" y="28182"/>
                    <a:pt x="4041" y="18427"/>
                    <a:pt x="11234" y="11234"/>
                  </a:cubicBezTo>
                  <a:cubicBezTo>
                    <a:pt x="18427" y="4041"/>
                    <a:pt x="28182" y="0"/>
                    <a:pt x="38355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711274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50147" y="2548506"/>
            <a:ext cx="1543050" cy="1543050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2212" y="2747780"/>
            <a:ext cx="3086100" cy="1144502"/>
            <a:chOff x="0" y="0"/>
            <a:chExt cx="812800" cy="3014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Game Map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165032" y="2548506"/>
            <a:ext cx="1543050" cy="1543050"/>
            <a:chOff x="0" y="0"/>
            <a:chExt cx="406400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79918" y="2548506"/>
            <a:ext cx="1543050" cy="1543050"/>
            <a:chOff x="0" y="0"/>
            <a:chExt cx="406400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94803" y="2548506"/>
            <a:ext cx="1543050" cy="1543050"/>
            <a:chOff x="0" y="0"/>
            <a:chExt cx="406400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414153" y="2747780"/>
            <a:ext cx="3086100" cy="1144502"/>
            <a:chOff x="0" y="0"/>
            <a:chExt cx="812800" cy="3014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750147" y="4371975"/>
            <a:ext cx="1543050" cy="1543050"/>
            <a:chOff x="0" y="0"/>
            <a:chExt cx="406400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2212" y="4571249"/>
            <a:ext cx="3086100" cy="1144502"/>
            <a:chOff x="0" y="0"/>
            <a:chExt cx="812800" cy="30143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165032" y="4371975"/>
            <a:ext cx="1543050" cy="1543050"/>
            <a:chOff x="0" y="0"/>
            <a:chExt cx="406400" cy="406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579918" y="4371975"/>
            <a:ext cx="1543050" cy="1543050"/>
            <a:chOff x="0" y="0"/>
            <a:chExt cx="406400" cy="406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994803" y="4371975"/>
            <a:ext cx="1543050" cy="1543050"/>
            <a:chOff x="0" y="0"/>
            <a:chExt cx="406400" cy="406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4414153" y="4571249"/>
            <a:ext cx="3086100" cy="1144502"/>
            <a:chOff x="0" y="0"/>
            <a:chExt cx="812800" cy="30143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750147" y="6195444"/>
            <a:ext cx="1543050" cy="1543050"/>
            <a:chOff x="0" y="0"/>
            <a:chExt cx="406400" cy="406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92212" y="6394718"/>
            <a:ext cx="3086100" cy="1144502"/>
            <a:chOff x="0" y="0"/>
            <a:chExt cx="812800" cy="30143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3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165032" y="6195444"/>
            <a:ext cx="1543050" cy="1543050"/>
            <a:chOff x="0" y="0"/>
            <a:chExt cx="406400" cy="406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579918" y="6195444"/>
            <a:ext cx="1543050" cy="1543050"/>
            <a:chOff x="0" y="0"/>
            <a:chExt cx="406400" cy="406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994803" y="6195444"/>
            <a:ext cx="1543050" cy="1543050"/>
            <a:chOff x="0" y="0"/>
            <a:chExt cx="406400" cy="40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414153" y="6394718"/>
            <a:ext cx="3086100" cy="1144502"/>
            <a:chOff x="0" y="0"/>
            <a:chExt cx="812800" cy="30143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750147" y="8018914"/>
            <a:ext cx="1543050" cy="1543050"/>
            <a:chOff x="0" y="0"/>
            <a:chExt cx="406400" cy="406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92212" y="8218187"/>
            <a:ext cx="3086100" cy="1144502"/>
            <a:chOff x="0" y="0"/>
            <a:chExt cx="812800" cy="301433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812800" cy="3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</a:rPr>
                <a:t>ROUND 4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165032" y="8018914"/>
            <a:ext cx="1543050" cy="1543050"/>
            <a:chOff x="0" y="0"/>
            <a:chExt cx="406400" cy="406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579918" y="8018914"/>
            <a:ext cx="1543050" cy="1543050"/>
            <a:chOff x="0" y="0"/>
            <a:chExt cx="406400" cy="406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994803" y="8018914"/>
            <a:ext cx="1543050" cy="1543050"/>
            <a:chOff x="0" y="0"/>
            <a:chExt cx="406400" cy="406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>
                <a:solidFill>
                  <a:srgbClr val="333C41"/>
                </a:solidFill>
              </a:endParaRP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47625"/>
              <a:ext cx="406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u="sng">
                  <a:solidFill>
                    <a:srgbClr val="333C41"/>
                  </a:solidFill>
                  <a:latin typeface="Libre Baskerville 1"/>
                  <a:ea typeface="Libre Baskerville 1"/>
                  <a:cs typeface="Libre Baskerville 1"/>
                  <a:sym typeface="Libre Baskerville 1"/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414153" y="8218187"/>
            <a:ext cx="3086100" cy="1144502"/>
            <a:chOff x="0" y="0"/>
            <a:chExt cx="812800" cy="30143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15"/>
    </mc:Choice>
    <mc:Fallback xmlns="">
      <p:transition advTm="26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" y="0"/>
            <a:ext cx="18287996" cy="10287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8300">
              <a:alpha val="4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90869" y="2172523"/>
            <a:ext cx="2665711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52742"/>
            <a:ext cx="1234535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Senate introduces a healthcare bill.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132" y="2551685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Introduce a Bill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116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Pass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71164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Block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44629" y="684614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14719" y="683633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5" name="Group 8">
            <a:extLst>
              <a:ext uri="{FF2B5EF4-FFF2-40B4-BE49-F238E27FC236}">
                <a16:creationId xmlns:a16="http://schemas.microsoft.com/office/drawing/2014/main" id="{F5C33442-16A1-F49B-0718-FB4B0D7B310C}"/>
              </a:ext>
            </a:extLst>
          </p:cNvPr>
          <p:cNvGrpSpPr/>
          <p:nvPr/>
        </p:nvGrpSpPr>
        <p:grpSpPr>
          <a:xfrm>
            <a:off x="15663362" y="8920496"/>
            <a:ext cx="1861027" cy="905671"/>
            <a:chOff x="0" y="-66675"/>
            <a:chExt cx="1063838" cy="517718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617C6EF-B442-C86C-6DA7-7E301AFF1451}"/>
                </a:ext>
              </a:extLst>
            </p:cNvPr>
            <p:cNvSpPr/>
            <p:nvPr/>
          </p:nvSpPr>
          <p:spPr>
            <a:xfrm>
              <a:off x="39629" y="44643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GAME MAP</a:t>
              </a:r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0D61820E-E5CD-4D1C-1635-2263DDF5F5CC}"/>
                </a:ext>
              </a:extLst>
            </p:cNvPr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204"/>
    </mc:Choice>
    <mc:Fallback xmlns="">
      <p:transition spd="slow" advTm="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utoUpdateAnimBg="0"/>
      <p:bldP spid="15" grpId="0" build="p" bldLvl="3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501628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445930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considers an executive order on environmental policy.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694" y="2515744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Issue an Executive Order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40678" y="608649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Sign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6496"/>
            <a:ext cx="6541104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Make recommendations to Congress.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2019" y="6851671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60750" y="777125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F0E2881-4728-6F78-6734-3CCBBDD1FBD0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896"/>
    </mc:Choice>
    <mc:Fallback xmlns="">
      <p:transition spd="slow" advTm="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nimBg="1"/>
      <p:bldP spid="15" grpId="0" build="p" bldLvl="3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5407" y="2493149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86354" y="3435342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A new healthcare law is challenged in the Supreme Court.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86450" y="256864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Rule on a Law’s Constitutionality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4586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it unconstitutional.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79448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31657" y="754467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83216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A51EBC9-DF35-8DC4-E900-5328B81D6258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 animBg="1"/>
      <p:bldP spid="15" grpId="0" build="p" bldLvl="3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905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024140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45913"/>
            <a:ext cx="12976113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Congress must pass the annual budget.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6864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Pass a Budget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116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Pass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40753" y="6084110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Block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6861901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54197" y="684928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639325" y="8504880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62370" y="2527962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60573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must decide whether to veto a controversial immigration bill.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87207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Veto a Bill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8532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Veto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104296"/>
            <a:ext cx="6541104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Make recommendations to Congress.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82455" y="687543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39701" y="773214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82455" y="8692329"/>
            <a:ext cx="1467019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FE9BD27-D858-F230-163F-2A1229BF978C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93" y="2457913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29000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Judicial–The Supreme Court reviews an executive order on immigration.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1" y="2527873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Strike Down an Executive Order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53321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it unconstitutional.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65401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748542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83057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02B9D9C-92FD-0B14-0AD1-8D8E551E1381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86354" y="3461127"/>
            <a:ext cx="12976113" cy="136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president vetoes a bill—will Congress override?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86354" y="2523610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Override a Veto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86497"/>
            <a:ext cx="308729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Override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Allow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2990" y="685167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09360" y="685167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BD5F19F-0A8B-ED31-AFE9-E64DC42890AC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89" y="2480891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453713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 The Supreme Court must decide whether to consider a case about voting rights.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1" y="25294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Hear a Case on Civil Rights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58821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Hear the case and issue a ruling.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2294" y="6058821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lower court ruling.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754151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900126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865682" y="8759763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3187" y="2901507"/>
            <a:ext cx="12976113" cy="64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 whole-group classroom game that challenges students to successfully navigate the policy-making process by passing laws, executing orders, and reviewing actions — while maintaining the balance of power among the three branches of government.  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branch with the most points at the end wins.</a:t>
            </a:r>
          </a:p>
        </p:txBody>
      </p:sp>
      <p:sp>
        <p:nvSpPr>
          <p:cNvPr id="3" name="Freeform 3"/>
          <p:cNvSpPr/>
          <p:nvPr/>
        </p:nvSpPr>
        <p:spPr>
          <a:xfrm>
            <a:off x="1354264" y="2720532"/>
            <a:ext cx="2136220" cy="2136220"/>
          </a:xfrm>
          <a:custGeom>
            <a:avLst/>
            <a:gdLst/>
            <a:ahLst/>
            <a:cxnLst/>
            <a:rect l="l" t="t" r="r" b="b"/>
            <a:pathLst>
              <a:path w="2136220" h="2136220">
                <a:moveTo>
                  <a:pt x="0" y="0"/>
                </a:moveTo>
                <a:lnTo>
                  <a:pt x="2136220" y="0"/>
                </a:lnTo>
                <a:lnTo>
                  <a:pt x="2136220" y="2136220"/>
                </a:lnTo>
                <a:lnTo>
                  <a:pt x="0" y="213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1484" y="7515893"/>
            <a:ext cx="1661780" cy="2113552"/>
          </a:xfrm>
          <a:custGeom>
            <a:avLst/>
            <a:gdLst/>
            <a:ahLst/>
            <a:cxnLst/>
            <a:rect l="l" t="t" r="r" b="b"/>
            <a:pathLst>
              <a:path w="1661780" h="2113552">
                <a:moveTo>
                  <a:pt x="0" y="0"/>
                </a:moveTo>
                <a:lnTo>
                  <a:pt x="1661780" y="0"/>
                </a:lnTo>
                <a:lnTo>
                  <a:pt x="1661780" y="2113551"/>
                </a:lnTo>
                <a:lnTo>
                  <a:pt x="0" y="2113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Objectives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83187" y="2134744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Goal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83187" y="7810668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Winning Condition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501628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442932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decides whether to sign a peace treaty with a foreign nation.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9688" y="258716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Negotiate a Treaty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9688" y="6103270"/>
            <a:ext cx="482296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Create Treaty.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61974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Send an ambassador.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0908" y="688440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54197" y="6868445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9299" y="86923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6E7F48A-6033-FA2C-BC52-9E3CF3B77CC8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345413"/>
            <a:ext cx="12976113" cy="136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Congress is considering a declaration of war.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4244" y="2531517"/>
            <a:ext cx="12976113" cy="75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Declare War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71164"/>
            <a:ext cx="308729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War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71164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Wait and see.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85806" y="683633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09360" y="683633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73EDDAA-E68D-DCBE-B9D4-4814258CFCA7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469012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348962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decides whether to pardon a high-profile political figure.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694" y="25298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Grant a Pardon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694" y="6085328"/>
            <a:ext cx="482296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Issue Pardon.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0544"/>
            <a:ext cx="6541104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Allow the Justice Department to investigate.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0908" y="6850503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11861" y="7536274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9299" y="86923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97F9C14-D094-6DA6-A8B6-A3C8CDF1776C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93" y="2457913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295670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Does a state law contradict a federal regulation?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1" y="256260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Decide on Federal vs. State Power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54990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Hear the case and issue a ruling.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50762" y="6055494"/>
            <a:ext cx="6541104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lower court ruling.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7638" y="7600648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85950" y="6835473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885313" y="8677283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328431"/>
            <a:ext cx="12976113" cy="142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Senate votes on a trade treaty with another nation.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0928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Approve a Treaty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0" y="6089975"/>
            <a:ext cx="46536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Approve it.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9975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Reject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1000" y="685514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1456" y="685515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EC1E761-88D6-EF17-8FB6-15703A5CC36D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886593" y="2457913"/>
            <a:ext cx="3149079" cy="2227973"/>
          </a:xfrm>
          <a:custGeom>
            <a:avLst/>
            <a:gdLst/>
            <a:ahLst/>
            <a:cxnLst/>
            <a:rect l="l" t="t" r="r" b="b"/>
            <a:pathLst>
              <a:path w="4198772" h="2970631">
                <a:moveTo>
                  <a:pt x="0" y="0"/>
                </a:moveTo>
                <a:lnTo>
                  <a:pt x="4198772" y="0"/>
                </a:lnTo>
                <a:lnTo>
                  <a:pt x="4198772" y="2970631"/>
                </a:lnTo>
                <a:lnTo>
                  <a:pt x="0" y="2970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600671" y="3329833"/>
            <a:ext cx="12976114" cy="142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Judicial– A new law limits protests—constitutional or not?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48276" y="2539258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Rule on Freedom of Speech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00671" y="6086497"/>
            <a:ext cx="5043300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Declare Unconstitutional.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7434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Uphold lower court ruling.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7642235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6446" y="687706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C8E94BCE-AFF1-3DB8-BB20-FAC7549E0EEA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653536" y="85473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2469012"/>
            <a:ext cx="2515294" cy="2515293"/>
          </a:xfrm>
          <a:custGeom>
            <a:avLst/>
            <a:gdLst/>
            <a:ahLst/>
            <a:cxnLst/>
            <a:rect l="l" t="t" r="r" b="b"/>
            <a:pathLst>
              <a:path w="3353725" h="3353725">
                <a:moveTo>
                  <a:pt x="0" y="0"/>
                </a:moveTo>
                <a:lnTo>
                  <a:pt x="3353725" y="0"/>
                </a:lnTo>
                <a:lnTo>
                  <a:pt x="3353725" y="3353725"/>
                </a:lnTo>
                <a:lnTo>
                  <a:pt x="0" y="335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694" y="3325940"/>
            <a:ext cx="12976113" cy="136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Executive- The president declares a state of emergency due to natural disaster.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694" y="2515744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Declare a National Emergency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694" y="6087504"/>
            <a:ext cx="482296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Issue declaration.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03306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Allow the states to decide.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60908" y="683291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30996" y="6851672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9299" y="86923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2D09B23-D98E-5DCE-C454-1D5A95A7E5D6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300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FF8300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124950" y="5724685"/>
            <a:ext cx="0" cy="3533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83187" y="8759763"/>
            <a:ext cx="1791702" cy="710937"/>
            <a:chOff x="0" y="0"/>
            <a:chExt cx="102420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BBF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Action Slide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976831"/>
            <a:ext cx="2801910" cy="2801910"/>
          </a:xfrm>
          <a:custGeom>
            <a:avLst/>
            <a:gdLst/>
            <a:ahLst/>
            <a:cxnLst/>
            <a:rect l="l" t="t" r="r" b="b"/>
            <a:pathLst>
              <a:path w="3735880" h="3735880">
                <a:moveTo>
                  <a:pt x="0" y="0"/>
                </a:moveTo>
                <a:lnTo>
                  <a:pt x="3735880" y="0"/>
                </a:lnTo>
                <a:lnTo>
                  <a:pt x="3735880" y="3735880"/>
                </a:lnTo>
                <a:lnTo>
                  <a:pt x="0" y="373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72000" y="3306946"/>
            <a:ext cx="12976113" cy="142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Legislative- The House of Representatives votes on articles of impeachment. What will the Senate do?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0" y="2516371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Impeach a President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32771" y="6086497"/>
            <a:ext cx="46536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Impeach.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2295" y="6086497"/>
            <a:ext cx="654110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Reject 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79038" y="6861109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11977" y="6861110"/>
            <a:ext cx="2177132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+1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8951" y="8904729"/>
            <a:ext cx="1400175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chemeClr val="bg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CHALLENGE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649733" y="8542980"/>
            <a:ext cx="3086100" cy="1144502"/>
            <a:chOff x="0" y="0"/>
            <a:chExt cx="812800" cy="301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301433"/>
            </a:xfrm>
            <a:custGeom>
              <a:avLst/>
              <a:gdLst/>
              <a:ahLst/>
              <a:cxnLst/>
              <a:rect l="l" t="t" r="r" b="b"/>
              <a:pathLst>
                <a:path w="812800" h="3014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73492"/>
                  </a:lnTo>
                  <a:cubicBezTo>
                    <a:pt x="812800" y="207424"/>
                    <a:pt x="799321" y="239966"/>
                    <a:pt x="775327" y="263960"/>
                  </a:cubicBezTo>
                  <a:cubicBezTo>
                    <a:pt x="751333" y="287953"/>
                    <a:pt x="718791" y="301433"/>
                    <a:pt x="684859" y="301433"/>
                  </a:cubicBezTo>
                  <a:lnTo>
                    <a:pt x="127941" y="301433"/>
                  </a:lnTo>
                  <a:cubicBezTo>
                    <a:pt x="94009" y="301433"/>
                    <a:pt x="61467" y="287953"/>
                    <a:pt x="37473" y="263960"/>
                  </a:cubicBezTo>
                  <a:cubicBezTo>
                    <a:pt x="13479" y="239966"/>
                    <a:pt x="0" y="207424"/>
                    <a:pt x="0" y="17349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333C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368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u="sng">
                  <a:solidFill>
                    <a:schemeClr val="bg1"/>
                  </a:solidFill>
                  <a:latin typeface="Libre Franklin 1"/>
                  <a:ea typeface="Libre Franklin 1"/>
                  <a:cs typeface="Libre Franklin 1"/>
                  <a:sym typeface="Libre Franklin 1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CRISIS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438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004438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663362" y="9037134"/>
            <a:ext cx="1791702" cy="710937"/>
            <a:chOff x="0" y="0"/>
            <a:chExt cx="102420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679725">
            <a:off x="677991" y="3102988"/>
            <a:ext cx="3015785" cy="3015785"/>
          </a:xfrm>
          <a:custGeom>
            <a:avLst/>
            <a:gdLst/>
            <a:ahLst/>
            <a:cxnLst/>
            <a:rect l="l" t="t" r="r" b="b"/>
            <a:pathLst>
              <a:path w="3015785" h="3015785">
                <a:moveTo>
                  <a:pt x="0" y="0"/>
                </a:moveTo>
                <a:lnTo>
                  <a:pt x="3015785" y="0"/>
                </a:lnTo>
                <a:lnTo>
                  <a:pt x="3015785" y="3015785"/>
                </a:lnTo>
                <a:lnTo>
                  <a:pt x="0" y="3015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101022" y="5549796"/>
            <a:ext cx="12976113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the dice to determine the outcome: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Checks and Balances Challenge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01022" y="3048781"/>
            <a:ext cx="12976113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Identify the power you will use to challege. 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Does it make sense?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83919" y="6512877"/>
            <a:ext cx="12976113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1–2 = Challenge fails, challenging team -2.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3–4 = Compromise achieved, both teams +1.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5–6 = Challenge succeeds, challenging team +2.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925800" y="9182100"/>
            <a:ext cx="1333500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73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0909" y="2089635"/>
            <a:ext cx="16296923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Natural Disaster- A hurricane devastates a coastal city. Immediate government response is needed.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642530"/>
            <a:ext cx="16745395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  <a:endParaRPr lang="en-US" sz="3950">
              <a:latin typeface="Libre Franklin 1"/>
              <a:ea typeface="Calibri"/>
              <a:cs typeface="Calibri"/>
            </a:endParaRPr>
          </a:p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Multiply the roll by the total number of points scored by all 3 teams.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16730" y="7127929"/>
            <a:ext cx="10173822" cy="2102892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&lt;4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5-18 = Compromise achieved,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&gt;18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978708" y="7678234"/>
            <a:ext cx="1791702" cy="710937"/>
            <a:chOff x="0" y="0"/>
            <a:chExt cx="1024209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262624" y="7889783"/>
            <a:ext cx="1201677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978708" y="8818504"/>
            <a:ext cx="1791702" cy="710937"/>
            <a:chOff x="0" y="0"/>
            <a:chExt cx="102420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215001" y="8971318"/>
            <a:ext cx="1381998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3187" y="3215861"/>
            <a:ext cx="12976113" cy="64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Divide into three teams 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Legislative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Executive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Judicial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Hand out Branch Reference Cards to each group.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Review the game materials (dice, board score tracker, action slides, crisis cards)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Choose a score keeper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3530478"/>
            <a:ext cx="2968333" cy="2968333"/>
          </a:xfrm>
          <a:custGeom>
            <a:avLst/>
            <a:gdLst/>
            <a:ahLst/>
            <a:cxnLst/>
            <a:rect l="l" t="t" r="r" b="b"/>
            <a:pathLst>
              <a:path w="2968333" h="2968333">
                <a:moveTo>
                  <a:pt x="0" y="0"/>
                </a:moveTo>
                <a:lnTo>
                  <a:pt x="2968333" y="0"/>
                </a:lnTo>
                <a:lnTo>
                  <a:pt x="2968333" y="2968333"/>
                </a:lnTo>
                <a:lnTo>
                  <a:pt x="0" y="296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Setup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3187" y="23928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To begin: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861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4038" y="2260227"/>
            <a:ext cx="16296923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Economic Recession – The stock market crashes, unemployment skyrockets.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000000"/>
              </a:solidFill>
              <a:latin typeface="Libre Baskerville 1"/>
              <a:ea typeface="Libre Baskerville 1"/>
              <a:cs typeface="Libre Baskerville 1"/>
              <a:sym typeface="Libre Baskerville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3088" y="4774695"/>
            <a:ext cx="16265509" cy="1363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</a:p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Multiple by the total number of points scored by all 3 teams.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39100" y="6928163"/>
            <a:ext cx="10393159" cy="209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&lt;24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24-36 = Compromise achieved,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&gt;36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663362" y="7525493"/>
            <a:ext cx="1791702" cy="710937"/>
            <a:chOff x="0" y="0"/>
            <a:chExt cx="1024209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947278" y="7737042"/>
            <a:ext cx="1212773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663362" y="8665763"/>
            <a:ext cx="1791702" cy="710937"/>
            <a:chOff x="0" y="0"/>
            <a:chExt cx="102420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948641" y="8854788"/>
            <a:ext cx="1221144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73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1360" y="2225364"/>
            <a:ext cx="15964011" cy="1566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Diplomatic Conflict – An allied nation breaks a trade agreement.</a:t>
            </a:r>
          </a:p>
          <a:p>
            <a:pPr algn="l">
              <a:lnSpc>
                <a:spcPts val="6299"/>
              </a:lnSpc>
            </a:pPr>
            <a:endParaRPr lang="en-US" sz="4500">
              <a:solidFill>
                <a:srgbClr val="000000"/>
              </a:solidFill>
              <a:latin typeface="Libre Baskerville 1"/>
              <a:ea typeface="Libre Baskerville 1"/>
              <a:cs typeface="Libre Baskerville 1"/>
              <a:sym typeface="Libre Baskerville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6843" y="4406871"/>
            <a:ext cx="16028780" cy="136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</a:p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Multiple by the total number of points scored by all 3 teams.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40973" y="7196336"/>
            <a:ext cx="10401589" cy="2080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&lt;32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33-49 = Compromise achieved,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&gt;50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663362" y="7525493"/>
            <a:ext cx="1791702" cy="710937"/>
            <a:chOff x="0" y="0"/>
            <a:chExt cx="1024209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024957" y="7670459"/>
            <a:ext cx="1068512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663362" y="8665763"/>
            <a:ext cx="1791702" cy="710937"/>
            <a:chOff x="0" y="0"/>
            <a:chExt cx="1024209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879757" y="8801478"/>
            <a:ext cx="1252558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42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35276" y="472827"/>
            <a:ext cx="12146889" cy="1551313"/>
            <a:chOff x="0" y="0"/>
            <a:chExt cx="319918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9181" cy="408576"/>
            </a:xfrm>
            <a:custGeom>
              <a:avLst/>
              <a:gdLst/>
              <a:ahLst/>
              <a:cxnLst/>
              <a:rect l="l" t="t" r="r" b="b"/>
              <a:pathLst>
                <a:path w="3199181" h="408576">
                  <a:moveTo>
                    <a:pt x="32505" y="0"/>
                  </a:moveTo>
                  <a:lnTo>
                    <a:pt x="3166675" y="0"/>
                  </a:lnTo>
                  <a:cubicBezTo>
                    <a:pt x="3175296" y="0"/>
                    <a:pt x="3183564" y="3425"/>
                    <a:pt x="3189660" y="9521"/>
                  </a:cubicBezTo>
                  <a:cubicBezTo>
                    <a:pt x="3195756" y="15616"/>
                    <a:pt x="3199181" y="23884"/>
                    <a:pt x="3199181" y="32505"/>
                  </a:cubicBezTo>
                  <a:lnTo>
                    <a:pt x="3199181" y="376071"/>
                  </a:lnTo>
                  <a:cubicBezTo>
                    <a:pt x="3199181" y="384692"/>
                    <a:pt x="3195756" y="392960"/>
                    <a:pt x="3189660" y="399056"/>
                  </a:cubicBezTo>
                  <a:cubicBezTo>
                    <a:pt x="3183564" y="405152"/>
                    <a:pt x="3175296" y="408576"/>
                    <a:pt x="3166675" y="408576"/>
                  </a:cubicBezTo>
                  <a:lnTo>
                    <a:pt x="32505" y="408576"/>
                  </a:lnTo>
                  <a:cubicBezTo>
                    <a:pt x="23884" y="408576"/>
                    <a:pt x="15616" y="405152"/>
                    <a:pt x="9521" y="399056"/>
                  </a:cubicBezTo>
                  <a:cubicBezTo>
                    <a:pt x="3425" y="392960"/>
                    <a:pt x="0" y="384692"/>
                    <a:pt x="0" y="376071"/>
                  </a:cubicBezTo>
                  <a:lnTo>
                    <a:pt x="0" y="32505"/>
                  </a:lnTo>
                  <a:cubicBezTo>
                    <a:pt x="0" y="23884"/>
                    <a:pt x="3425" y="15616"/>
                    <a:pt x="9521" y="9521"/>
                  </a:cubicBezTo>
                  <a:cubicBezTo>
                    <a:pt x="15616" y="3425"/>
                    <a:pt x="23884" y="0"/>
                    <a:pt x="32505" y="0"/>
                  </a:cubicBezTo>
                  <a:close/>
                </a:path>
              </a:pathLst>
            </a:custGeom>
            <a:solidFill>
              <a:srgbClr val="333C42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9918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4261" y="4963416"/>
            <a:ext cx="14851521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80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Roll a die. </a:t>
            </a:r>
          </a:p>
          <a:p>
            <a:pPr marL="862965" lvl="1" indent="-43180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Multiply by the total number of points scored by all 3 teams. 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CRISIS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0515" y="2371119"/>
            <a:ext cx="1601666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Military Conflict- A foreign nation launches a military strike. The government must respond.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94637" y="7200423"/>
            <a:ext cx="10521702" cy="2080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&lt;50 = Failure of Government, the game ends.</a:t>
            </a: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50-65 = Partial success, all teams +1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  <a:p>
            <a:pPr algn="l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&gt;65 = Major success, all teams +3</a:t>
            </a:r>
            <a:endParaRPr lang="en-US" sz="3950" dirty="0">
              <a:solidFill>
                <a:srgbClr val="000000"/>
              </a:solidFill>
              <a:latin typeface="Libre Franklin 1"/>
              <a:ea typeface="Libre Franklin 1"/>
              <a:cs typeface="Libre Franklin 1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663362" y="7525493"/>
            <a:ext cx="1791702" cy="710937"/>
            <a:chOff x="0" y="0"/>
            <a:chExt cx="1024209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024957" y="7670459"/>
            <a:ext cx="1068512" cy="2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663362" y="8665763"/>
            <a:ext cx="1791702" cy="710937"/>
            <a:chOff x="0" y="0"/>
            <a:chExt cx="1024209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209" cy="406400"/>
            </a:xfrm>
            <a:custGeom>
              <a:avLst/>
              <a:gdLst/>
              <a:ahLst/>
              <a:cxnLst/>
              <a:rect l="l" t="t" r="r" b="b"/>
              <a:pathLst>
                <a:path w="1024209" h="406400">
                  <a:moveTo>
                    <a:pt x="821009" y="0"/>
                  </a:moveTo>
                  <a:cubicBezTo>
                    <a:pt x="933233" y="0"/>
                    <a:pt x="1024209" y="90976"/>
                    <a:pt x="1024209" y="203200"/>
                  </a:cubicBezTo>
                  <a:cubicBezTo>
                    <a:pt x="1024209" y="315424"/>
                    <a:pt x="933233" y="406400"/>
                    <a:pt x="8210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F5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02420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024957" y="8801105"/>
            <a:ext cx="1020402" cy="2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solidFill>
                  <a:srgbClr val="333C41"/>
                </a:solidFill>
                <a:latin typeface="Libre Franklin 1"/>
                <a:ea typeface="Libre Franklin 1"/>
                <a:cs typeface="Libre Franklin 1"/>
                <a:sym typeface="Libre Franklin 1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BBFAD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3BBFAD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3513608"/>
            <a:ext cx="2966174" cy="2966174"/>
          </a:xfrm>
          <a:custGeom>
            <a:avLst/>
            <a:gdLst/>
            <a:ahLst/>
            <a:cxnLst/>
            <a:rect l="l" t="t" r="r" b="b"/>
            <a:pathLst>
              <a:path w="2966174" h="2966174">
                <a:moveTo>
                  <a:pt x="0" y="0"/>
                </a:moveTo>
                <a:lnTo>
                  <a:pt x="2966174" y="0"/>
                </a:lnTo>
                <a:lnTo>
                  <a:pt x="2966174" y="2966174"/>
                </a:lnTo>
                <a:lnTo>
                  <a:pt x="0" y="296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Conclusion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83187" y="3574657"/>
            <a:ext cx="12976113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Announce the Winning 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83187" y="2751608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Game Over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83187" y="5890349"/>
            <a:ext cx="12976113" cy="35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What was challenging about maintaining the balance of power?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How did the powers of your branch affect the game?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How did the branches work together (or not)?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83187" y="5067300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Reflection Questions: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67E54006-C673-09F1-F543-F06AFF1B604B}"/>
              </a:ext>
            </a:extLst>
          </p:cNvPr>
          <p:cNvSpPr/>
          <p:nvPr/>
        </p:nvSpPr>
        <p:spPr>
          <a:xfrm>
            <a:off x="15732687" y="9115230"/>
            <a:ext cx="1791702" cy="710937"/>
          </a:xfrm>
          <a:custGeom>
            <a:avLst/>
            <a:gdLst/>
            <a:ahLst/>
            <a:cxnLst/>
            <a:rect l="l" t="t" r="r" b="b"/>
            <a:pathLst>
              <a:path w="1024209" h="406400">
                <a:moveTo>
                  <a:pt x="821009" y="0"/>
                </a:moveTo>
                <a:cubicBezTo>
                  <a:pt x="933233" y="0"/>
                  <a:pt x="1024209" y="90976"/>
                  <a:pt x="1024209" y="203200"/>
                </a:cubicBezTo>
                <a:cubicBezTo>
                  <a:pt x="1024209" y="315424"/>
                  <a:pt x="933233" y="406400"/>
                  <a:pt x="821009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7F5F2"/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MAP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3187" y="3215861"/>
            <a:ext cx="12976113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Reveal Action Slide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Relevant branch responds </a:t>
            </a:r>
          </a:p>
          <a:p>
            <a:pPr marL="1511304" lvl="2" indent="-503768" algn="l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(-1 point for responding as the incorrect branch)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Other branches can check using appropriate powers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Score based on success/failure through a roll of the dice.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Every 4 Action Slides, there is a CRISIS that must be addressed by the whole government.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45237" y="472827"/>
            <a:ext cx="5397526" cy="1551313"/>
            <a:chOff x="0" y="0"/>
            <a:chExt cx="1421571" cy="4085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1571" cy="408576"/>
            </a:xfrm>
            <a:custGeom>
              <a:avLst/>
              <a:gdLst/>
              <a:ahLst/>
              <a:cxnLst/>
              <a:rect l="l" t="t" r="r" b="b"/>
              <a:pathLst>
                <a:path w="1421571" h="408576">
                  <a:moveTo>
                    <a:pt x="73152" y="0"/>
                  </a:moveTo>
                  <a:lnTo>
                    <a:pt x="1348419" y="0"/>
                  </a:lnTo>
                  <a:cubicBezTo>
                    <a:pt x="1388819" y="0"/>
                    <a:pt x="1421571" y="32751"/>
                    <a:pt x="1421571" y="73152"/>
                  </a:cubicBezTo>
                  <a:lnTo>
                    <a:pt x="1421571" y="335425"/>
                  </a:lnTo>
                  <a:cubicBezTo>
                    <a:pt x="1421571" y="354826"/>
                    <a:pt x="1413864" y="373432"/>
                    <a:pt x="1400145" y="387151"/>
                  </a:cubicBezTo>
                  <a:cubicBezTo>
                    <a:pt x="1386426" y="400869"/>
                    <a:pt x="1367820" y="408576"/>
                    <a:pt x="1348419" y="408576"/>
                  </a:cubicBezTo>
                  <a:lnTo>
                    <a:pt x="73152" y="408576"/>
                  </a:lnTo>
                  <a:cubicBezTo>
                    <a:pt x="53751" y="408576"/>
                    <a:pt x="35144" y="400869"/>
                    <a:pt x="21426" y="387151"/>
                  </a:cubicBezTo>
                  <a:cubicBezTo>
                    <a:pt x="7707" y="373432"/>
                    <a:pt x="0" y="354826"/>
                    <a:pt x="0" y="335425"/>
                  </a:cubicBezTo>
                  <a:lnTo>
                    <a:pt x="0" y="73152"/>
                  </a:lnTo>
                  <a:cubicBezTo>
                    <a:pt x="0" y="53751"/>
                    <a:pt x="7707" y="35144"/>
                    <a:pt x="21426" y="21426"/>
                  </a:cubicBezTo>
                  <a:cubicBezTo>
                    <a:pt x="35144" y="7707"/>
                    <a:pt x="53751" y="0"/>
                    <a:pt x="73152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421571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3566877"/>
            <a:ext cx="2868117" cy="2670934"/>
          </a:xfrm>
          <a:custGeom>
            <a:avLst/>
            <a:gdLst/>
            <a:ahLst/>
            <a:cxnLst/>
            <a:rect l="l" t="t" r="r" b="b"/>
            <a:pathLst>
              <a:path w="2868117" h="2670934">
                <a:moveTo>
                  <a:pt x="0" y="0"/>
                </a:moveTo>
                <a:lnTo>
                  <a:pt x="2868117" y="0"/>
                </a:lnTo>
                <a:lnTo>
                  <a:pt x="2868117" y="2670933"/>
                </a:lnTo>
                <a:lnTo>
                  <a:pt x="0" y="267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Rules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3187" y="2392812"/>
            <a:ext cx="1297611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Each Round Includes: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304113"/>
            <a:ext cx="4691536" cy="639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The action slide is revealed.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Legislative Branch tries to respond, but it is not their role (-1 point.)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7" name="Freeform 7"/>
          <p:cNvSpPr/>
          <p:nvPr/>
        </p:nvSpPr>
        <p:spPr>
          <a:xfrm>
            <a:off x="6411593" y="2352198"/>
            <a:ext cx="11301259" cy="6342832"/>
          </a:xfrm>
          <a:custGeom>
            <a:avLst/>
            <a:gdLst/>
            <a:ahLst/>
            <a:cxnLst/>
            <a:rect l="l" t="t" r="r" b="b"/>
            <a:pathLst>
              <a:path w="11301259" h="6342832">
                <a:moveTo>
                  <a:pt x="0" y="0"/>
                </a:moveTo>
                <a:lnTo>
                  <a:pt x="11301259" y="0"/>
                </a:lnTo>
                <a:lnTo>
                  <a:pt x="11301259" y="6342832"/>
                </a:lnTo>
                <a:lnTo>
                  <a:pt x="0" y="63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3DA37E7-27C3-A3A2-B3E6-8BFD12231FDA}"/>
              </a:ext>
            </a:extLst>
          </p:cNvPr>
          <p:cNvSpPr/>
          <p:nvPr/>
        </p:nvSpPr>
        <p:spPr>
          <a:xfrm rot="671997">
            <a:off x="13609463" y="4651901"/>
            <a:ext cx="4576188" cy="6810751"/>
          </a:xfrm>
          <a:custGeom>
            <a:avLst/>
            <a:gdLst/>
            <a:ahLst/>
            <a:cxnLst/>
            <a:rect l="l" t="t" r="r" b="b"/>
            <a:pathLst>
              <a:path w="4531518" h="6169524">
                <a:moveTo>
                  <a:pt x="0" y="0"/>
                </a:moveTo>
                <a:lnTo>
                  <a:pt x="4531518" y="0"/>
                </a:lnTo>
                <a:lnTo>
                  <a:pt x="4531518" y="6169525"/>
                </a:lnTo>
                <a:lnTo>
                  <a:pt x="0" y="6169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91" r="-199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68DB7-EE7F-1C32-6762-CA1713AD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2653">
            <a:off x="14063080" y="5189854"/>
            <a:ext cx="4010472" cy="5874905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7B32BB63-DDDD-B53D-F87A-2B801A65604C}"/>
              </a:ext>
            </a:extLst>
          </p:cNvPr>
          <p:cNvSpPr/>
          <p:nvPr/>
        </p:nvSpPr>
        <p:spPr>
          <a:xfrm rot="5769110">
            <a:off x="12523016" y="7112332"/>
            <a:ext cx="5148792" cy="2174761"/>
          </a:xfrm>
          <a:custGeom>
            <a:avLst/>
            <a:gdLst/>
            <a:ahLst/>
            <a:cxnLst/>
            <a:rect l="l" t="t" r="r" b="b"/>
            <a:pathLst>
              <a:path w="3606329" h="1172057">
                <a:moveTo>
                  <a:pt x="0" y="0"/>
                </a:moveTo>
                <a:lnTo>
                  <a:pt x="3606329" y="0"/>
                </a:lnTo>
                <a:lnTo>
                  <a:pt x="3606329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50066" y="2387349"/>
            <a:ext cx="11301259" cy="6342832"/>
          </a:xfrm>
          <a:custGeom>
            <a:avLst/>
            <a:gdLst/>
            <a:ahLst/>
            <a:cxnLst/>
            <a:rect l="l" t="t" r="r" b="b"/>
            <a:pathLst>
              <a:path w="11301259" h="6342832">
                <a:moveTo>
                  <a:pt x="0" y="0"/>
                </a:moveTo>
                <a:lnTo>
                  <a:pt x="11301259" y="0"/>
                </a:lnTo>
                <a:lnTo>
                  <a:pt x="11301259" y="6342832"/>
                </a:lnTo>
                <a:lnTo>
                  <a:pt x="0" y="63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12751" y="1518994"/>
            <a:ext cx="5338010" cy="851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2. The relevant branch responds.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Judicial Branch team chooses to “Declare it unconstitutional” (+2 points.)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If no one challenges, move to the next action slide.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C363FFC-C316-FAEF-2E1B-C10D9B8CC97A}"/>
              </a:ext>
            </a:extLst>
          </p:cNvPr>
          <p:cNvSpPr/>
          <p:nvPr/>
        </p:nvSpPr>
        <p:spPr>
          <a:xfrm rot="693367">
            <a:off x="13054510" y="3453570"/>
            <a:ext cx="4531518" cy="7817482"/>
          </a:xfrm>
          <a:custGeom>
            <a:avLst/>
            <a:gdLst/>
            <a:ahLst/>
            <a:cxnLst/>
            <a:rect l="l" t="t" r="r" b="b"/>
            <a:pathLst>
              <a:path w="4531518" h="6169524">
                <a:moveTo>
                  <a:pt x="0" y="0"/>
                </a:moveTo>
                <a:lnTo>
                  <a:pt x="4531518" y="0"/>
                </a:lnTo>
                <a:lnTo>
                  <a:pt x="4531518" y="6169525"/>
                </a:lnTo>
                <a:lnTo>
                  <a:pt x="0" y="6169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91" r="-199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C5417-F710-CD86-E4FC-F9527B559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1793">
            <a:off x="13412068" y="3979526"/>
            <a:ext cx="4343167" cy="6879403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8330CE7E-04CF-F4B4-0279-93BD0EEB9EF7}"/>
              </a:ext>
            </a:extLst>
          </p:cNvPr>
          <p:cNvSpPr/>
          <p:nvPr/>
        </p:nvSpPr>
        <p:spPr>
          <a:xfrm rot="685223">
            <a:off x="12822154" y="8507361"/>
            <a:ext cx="4760260" cy="1172057"/>
          </a:xfrm>
          <a:custGeom>
            <a:avLst/>
            <a:gdLst/>
            <a:ahLst/>
            <a:cxnLst/>
            <a:rect l="l" t="t" r="r" b="b"/>
            <a:pathLst>
              <a:path w="3606329" h="1172057">
                <a:moveTo>
                  <a:pt x="0" y="0"/>
                </a:moveTo>
                <a:lnTo>
                  <a:pt x="3606329" y="0"/>
                </a:lnTo>
                <a:lnTo>
                  <a:pt x="3606329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72237" y="2325820"/>
            <a:ext cx="9996205" cy="5635360"/>
          </a:xfrm>
          <a:custGeom>
            <a:avLst/>
            <a:gdLst/>
            <a:ahLst/>
            <a:cxnLst/>
            <a:rect l="l" t="t" r="r" b="b"/>
            <a:pathLst>
              <a:path w="9996205" h="5635360">
                <a:moveTo>
                  <a:pt x="0" y="0"/>
                </a:moveTo>
                <a:lnTo>
                  <a:pt x="9996205" y="0"/>
                </a:lnTo>
                <a:lnTo>
                  <a:pt x="9996205" y="5635360"/>
                </a:lnTo>
                <a:lnTo>
                  <a:pt x="0" y="5635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95531">
            <a:off x="6048128" y="3708545"/>
            <a:ext cx="4531518" cy="6169524"/>
          </a:xfrm>
          <a:custGeom>
            <a:avLst/>
            <a:gdLst/>
            <a:ahLst/>
            <a:cxnLst/>
            <a:rect l="l" t="t" r="r" b="b"/>
            <a:pathLst>
              <a:path w="4531518" h="6169524">
                <a:moveTo>
                  <a:pt x="0" y="0"/>
                </a:moveTo>
                <a:lnTo>
                  <a:pt x="4531518" y="0"/>
                </a:lnTo>
                <a:lnTo>
                  <a:pt x="4531518" y="6169525"/>
                </a:lnTo>
                <a:lnTo>
                  <a:pt x="0" y="6169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91" r="-19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581794" y="8671513"/>
            <a:ext cx="1037681" cy="1151380"/>
          </a:xfrm>
          <a:custGeom>
            <a:avLst/>
            <a:gdLst/>
            <a:ahLst/>
            <a:cxnLst/>
            <a:rect l="l" t="t" r="r" b="b"/>
            <a:pathLst>
              <a:path w="1037681" h="1151380">
                <a:moveTo>
                  <a:pt x="0" y="0"/>
                </a:moveTo>
                <a:lnTo>
                  <a:pt x="1037681" y="0"/>
                </a:lnTo>
                <a:lnTo>
                  <a:pt x="1037681" y="1151380"/>
                </a:lnTo>
                <a:lnTo>
                  <a:pt x="0" y="1151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20649" y="2252662"/>
            <a:ext cx="4788323" cy="640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3. The Executive Branch chooses to check.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They use the power to veto, but that does not make sense. So they do not roll to challenge.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08399" y="8771573"/>
            <a:ext cx="4324666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Libre Baskerville 1"/>
                <a:ea typeface="Libre Baskerville 1"/>
                <a:cs typeface="Libre Baskerville 1"/>
                <a:sym typeface="Libre Baskerville 1"/>
              </a:rPr>
              <a:t>Hint: You can’t challenge if you don’t have the power to do so! Check your reference card.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5DAE7A-AE61-9C7F-7A3A-18D6E09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2401">
            <a:off x="6575473" y="4135424"/>
            <a:ext cx="3331096" cy="5114739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-685643">
            <a:off x="6437855" y="6590127"/>
            <a:ext cx="3606329" cy="1172057"/>
          </a:xfrm>
          <a:custGeom>
            <a:avLst/>
            <a:gdLst/>
            <a:ahLst/>
            <a:cxnLst/>
            <a:rect l="l" t="t" r="r" b="b"/>
            <a:pathLst>
              <a:path w="3606329" h="1172057">
                <a:moveTo>
                  <a:pt x="0" y="0"/>
                </a:moveTo>
                <a:lnTo>
                  <a:pt x="3606329" y="0"/>
                </a:lnTo>
                <a:lnTo>
                  <a:pt x="3606329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09867" y="2968310"/>
            <a:ext cx="7938079" cy="5447507"/>
          </a:xfrm>
          <a:custGeom>
            <a:avLst/>
            <a:gdLst/>
            <a:ahLst/>
            <a:cxnLst/>
            <a:rect l="l" t="t" r="r" b="b"/>
            <a:pathLst>
              <a:path w="7938079" h="5447507">
                <a:moveTo>
                  <a:pt x="0" y="0"/>
                </a:moveTo>
                <a:lnTo>
                  <a:pt x="7938079" y="0"/>
                </a:lnTo>
                <a:lnTo>
                  <a:pt x="7938079" y="5447507"/>
                </a:lnTo>
                <a:lnTo>
                  <a:pt x="0" y="5447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00380" y="4056425"/>
            <a:ext cx="157053" cy="514929"/>
          </a:xfrm>
          <a:custGeom>
            <a:avLst/>
            <a:gdLst/>
            <a:ahLst/>
            <a:cxnLst/>
            <a:rect l="l" t="t" r="r" b="b"/>
            <a:pathLst>
              <a:path w="157053" h="514929">
                <a:moveTo>
                  <a:pt x="0" y="0"/>
                </a:moveTo>
                <a:lnTo>
                  <a:pt x="157053" y="0"/>
                </a:lnTo>
                <a:lnTo>
                  <a:pt x="157053" y="514930"/>
                </a:lnTo>
                <a:lnTo>
                  <a:pt x="0" y="5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78863" y="1759187"/>
            <a:ext cx="4788323" cy="854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4. The turn is resolved with the Judicial team scoring 2 points and the Executive team losing 1 point.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 A new action slide is revealed to start the next turn. 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11084" y="3578057"/>
            <a:ext cx="2303782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NanumPenScript-Regular"/>
                <a:ea typeface="NanumPenScript-Regular"/>
                <a:cs typeface="NanumPenScript-Regular"/>
                <a:sym typeface="NanumPenScript-Regular"/>
              </a:rPr>
              <a:t>Legislative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08863" y="3578057"/>
            <a:ext cx="2303782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NanumPenScript-Regular"/>
                <a:ea typeface="NanumPenScript-Regular"/>
                <a:cs typeface="NanumPenScript-Regular"/>
                <a:sym typeface="NanumPenScript-Regular"/>
              </a:rPr>
              <a:t>Judicial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26274" y="3578057"/>
            <a:ext cx="2303782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NanumPenScript-Regular"/>
                <a:ea typeface="NanumPenScript-Regular"/>
                <a:cs typeface="NanumPenScript-Regular"/>
                <a:sym typeface="NanumPenScript-Regular"/>
              </a:rPr>
              <a:t>Executive</a:t>
            </a: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69668B8-AAD5-35BB-1AF0-87A084E5CDCC}"/>
              </a:ext>
            </a:extLst>
          </p:cNvPr>
          <p:cNvSpPr/>
          <p:nvPr/>
        </p:nvSpPr>
        <p:spPr>
          <a:xfrm>
            <a:off x="9960173" y="4012037"/>
            <a:ext cx="58498" cy="514929"/>
          </a:xfrm>
          <a:custGeom>
            <a:avLst/>
            <a:gdLst/>
            <a:ahLst/>
            <a:cxnLst/>
            <a:rect l="l" t="t" r="r" b="b"/>
            <a:pathLst>
              <a:path w="58498" h="514929">
                <a:moveTo>
                  <a:pt x="0" y="0"/>
                </a:moveTo>
                <a:lnTo>
                  <a:pt x="58498" y="0"/>
                </a:lnTo>
                <a:lnTo>
                  <a:pt x="58498" y="514930"/>
                </a:lnTo>
                <a:lnTo>
                  <a:pt x="0" y="5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684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124524FF-67D2-6471-0945-292B6EEE0222}"/>
              </a:ext>
            </a:extLst>
          </p:cNvPr>
          <p:cNvSpPr/>
          <p:nvPr/>
        </p:nvSpPr>
        <p:spPr>
          <a:xfrm rot="5400000">
            <a:off x="9700847" y="4196823"/>
            <a:ext cx="51144" cy="167834"/>
          </a:xfrm>
          <a:custGeom>
            <a:avLst/>
            <a:gdLst/>
            <a:ahLst/>
            <a:cxnLst/>
            <a:rect l="l" t="t" r="r" b="b"/>
            <a:pathLst>
              <a:path w="51144" h="167834">
                <a:moveTo>
                  <a:pt x="0" y="0"/>
                </a:moveTo>
                <a:lnTo>
                  <a:pt x="51143" y="0"/>
                </a:lnTo>
                <a:lnTo>
                  <a:pt x="51143" y="167834"/>
                </a:lnTo>
                <a:lnTo>
                  <a:pt x="0" y="167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07081" b="-2068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17023" y="472827"/>
            <a:ext cx="6791376" cy="1551313"/>
            <a:chOff x="0" y="0"/>
            <a:chExt cx="1788675" cy="408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8675" cy="408576"/>
            </a:xfrm>
            <a:custGeom>
              <a:avLst/>
              <a:gdLst/>
              <a:ahLst/>
              <a:cxnLst/>
              <a:rect l="l" t="t" r="r" b="b"/>
              <a:pathLst>
                <a:path w="1788675" h="408576">
                  <a:moveTo>
                    <a:pt x="58138" y="0"/>
                  </a:moveTo>
                  <a:lnTo>
                    <a:pt x="1730537" y="0"/>
                  </a:lnTo>
                  <a:cubicBezTo>
                    <a:pt x="1762646" y="0"/>
                    <a:pt x="1788675" y="26029"/>
                    <a:pt x="1788675" y="58138"/>
                  </a:cubicBezTo>
                  <a:lnTo>
                    <a:pt x="1788675" y="350438"/>
                  </a:lnTo>
                  <a:cubicBezTo>
                    <a:pt x="1788675" y="365857"/>
                    <a:pt x="1782550" y="380645"/>
                    <a:pt x="1771647" y="391548"/>
                  </a:cubicBezTo>
                  <a:cubicBezTo>
                    <a:pt x="1760744" y="402451"/>
                    <a:pt x="1745956" y="408576"/>
                    <a:pt x="1730537" y="408576"/>
                  </a:cubicBezTo>
                  <a:lnTo>
                    <a:pt x="58138" y="408576"/>
                  </a:lnTo>
                  <a:cubicBezTo>
                    <a:pt x="26029" y="408576"/>
                    <a:pt x="0" y="382547"/>
                    <a:pt x="0" y="350438"/>
                  </a:cubicBezTo>
                  <a:lnTo>
                    <a:pt x="0" y="58138"/>
                  </a:lnTo>
                  <a:cubicBezTo>
                    <a:pt x="0" y="26029"/>
                    <a:pt x="26029" y="0"/>
                    <a:pt x="58138" y="0"/>
                  </a:cubicBezTo>
                  <a:close/>
                </a:path>
              </a:pathLst>
            </a:custGeom>
            <a:solidFill>
              <a:srgbClr val="00A6C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88675" cy="475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101875" y="2691394"/>
            <a:ext cx="10362666" cy="5828999"/>
          </a:xfrm>
          <a:custGeom>
            <a:avLst/>
            <a:gdLst/>
            <a:ahLst/>
            <a:cxnLst/>
            <a:rect l="l" t="t" r="r" b="b"/>
            <a:pathLst>
              <a:path w="10362666" h="5828999">
                <a:moveTo>
                  <a:pt x="0" y="0"/>
                </a:moveTo>
                <a:lnTo>
                  <a:pt x="10362665" y="0"/>
                </a:lnTo>
                <a:lnTo>
                  <a:pt x="10362665" y="5828999"/>
                </a:lnTo>
                <a:lnTo>
                  <a:pt x="0" y="582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4700" y="1086559"/>
            <a:ext cx="4788323" cy="922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e Baskerville" panose="02000000000000000000" pitchFamily="2" charset="0"/>
                <a:ea typeface="Libre Franklin 2"/>
                <a:cs typeface="Libre Franklin 2"/>
                <a:sym typeface="Libre Franklin 2"/>
              </a:rPr>
              <a:t>5. Every 4 rounds there will be a CRISIS.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The whole government works together to solve the crisis.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ibre Franklin 1"/>
                <a:ea typeface="Libre Franklin 1"/>
                <a:cs typeface="Libre Franklin 1"/>
                <a:sym typeface="Libre Franklin 1"/>
              </a:rPr>
              <a:t>If the government fails, the game ends!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Libre Franklin 1"/>
              <a:ea typeface="Libre Franklin 1"/>
              <a:cs typeface="Libre Franklin 1"/>
              <a:sym typeface="Libre Franklin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711274"/>
            <a:ext cx="16230600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7F5F2"/>
                </a:solidFill>
                <a:latin typeface="Libre Baskerville 2"/>
                <a:ea typeface="Libre Baskerville 2"/>
                <a:cs typeface="Libre Baskerville 2"/>
                <a:sym typeface="Libre Baskerville 2"/>
              </a:rPr>
              <a:t>Example Turn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0354301156344B9EDF14D65818FF5" ma:contentTypeVersion="25" ma:contentTypeDescription="Create a new document." ma:contentTypeScope="" ma:versionID="d1310258ab6ba4b0e917ae9905a3a9d8">
  <xsd:schema xmlns:xsd="http://www.w3.org/2001/XMLSchema" xmlns:xs="http://www.w3.org/2001/XMLSchema" xmlns:p="http://schemas.microsoft.com/office/2006/metadata/properties" xmlns:ns2="822e08e5-7231-4e64-b78f-a5a4802c7c1e" xmlns:ns3="d5d973b5-b314-4168-add3-dadb8ebcd3bd" targetNamespace="http://schemas.microsoft.com/office/2006/metadata/properties" ma:root="true" ma:fieldsID="ed0b17062d1974eedf230fd113298287" ns2:_="" ns3:_="">
    <xsd:import namespace="822e08e5-7231-4e64-b78f-a5a4802c7c1e"/>
    <xsd:import namespace="d5d973b5-b314-4168-add3-dadb8ebcd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Image" minOccurs="0"/>
                <xsd:element ref="ns2:Lesson" minOccurs="0"/>
                <xsd:element ref="ns2:Favorit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e08e5-7231-4e64-b78f-a5a4802c7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21" nillable="true" ma:displayName="Image" ma:description="Image" ma:format="Thumbnail" ma:internalName="Image">
      <xsd:simpleType>
        <xsd:restriction base="dms:Unknown"/>
      </xsd:simpleType>
    </xsd:element>
    <xsd:element name="Lesson" ma:index="22" nillable="true" ma:displayName="Lesson" ma:format="Dropdown" ma:internalName="Lesson">
      <xsd:simpleType>
        <xsd:restriction base="dms:Text">
          <xsd:maxLength value="255"/>
        </xsd:restriction>
      </xsd:simpleType>
    </xsd:element>
    <xsd:element name="Favorite" ma:index="23" nillable="true" ma:displayName="Favorite" ma:default="0" ma:internalName="Favorite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d3734e1-e963-4e50-b692-19ac705f7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973b5-b314-4168-add3-dadb8ebcd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402678a-93c6-4e1e-b88f-c425f8d7ffa0}" ma:internalName="TaxCatchAll" ma:showField="CatchAllData" ma:web="d5d973b5-b314-4168-add3-dadb8ebcd3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d973b5-b314-4168-add3-dadb8ebcd3bd" xsi:nil="true"/>
    <Lesson xmlns="822e08e5-7231-4e64-b78f-a5a4802c7c1e" xsi:nil="true"/>
    <lcf76f155ced4ddcb4097134ff3c332f xmlns="822e08e5-7231-4e64-b78f-a5a4802c7c1e">
      <Terms xmlns="http://schemas.microsoft.com/office/infopath/2007/PartnerControls"/>
    </lcf76f155ced4ddcb4097134ff3c332f>
    <Image xmlns="822e08e5-7231-4e64-b78f-a5a4802c7c1e" xsi:nil="true"/>
    <Favorite xmlns="822e08e5-7231-4e64-b78f-a5a4802c7c1e">false</Favori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0FD1D-F272-4EB4-95FC-387B611F5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2e08e5-7231-4e64-b78f-a5a4802c7c1e"/>
    <ds:schemaRef ds:uri="d5d973b5-b314-4168-add3-dadb8ebcd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838D7B-A4C7-412F-AFF8-D4A84E12E8A4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d5d973b5-b314-4168-add3-dadb8ebcd3bd"/>
    <ds:schemaRef ds:uri="http://schemas.microsoft.com/office/infopath/2007/PartnerControls"/>
    <ds:schemaRef ds:uri="822e08e5-7231-4e64-b78f-a5a4802c7c1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64BC5F-2F4A-441E-8BC7-ACBA49F8EB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e3a3de6-e051-4f03-88b7-598637297c7f}" enabled="0" method="" siteId="{fe3a3de6-e051-4f03-88b7-598637297c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1271</Words>
  <Application>Microsoft Macintosh PowerPoint</Application>
  <PresentationFormat>Custom</PresentationFormat>
  <Paragraphs>277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Libre Franklin 1</vt:lpstr>
      <vt:lpstr>NanumPenScript-Regular</vt:lpstr>
      <vt:lpstr>Libre Baskerville 1</vt:lpstr>
      <vt:lpstr>Arial</vt:lpstr>
      <vt:lpstr>Libre Baskerville</vt:lpstr>
      <vt:lpstr>Libre Baskerville 2</vt:lpstr>
      <vt:lpstr>Libre Franklin Black</vt:lpstr>
      <vt:lpstr>Calibri</vt:lpstr>
      <vt:lpstr>Libre Franklin</vt:lpstr>
      <vt:lpstr>Office Theme</vt:lpstr>
      <vt:lpstr>Branch Battle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Battle</dc:title>
  <cp:lastModifiedBy>Laura Vlk</cp:lastModifiedBy>
  <cp:revision>108</cp:revision>
  <dcterms:created xsi:type="dcterms:W3CDTF">2006-08-16T00:00:00Z</dcterms:created>
  <dcterms:modified xsi:type="dcterms:W3CDTF">2025-08-29T15:19:08Z</dcterms:modified>
  <dc:identifier>DAGhcT3946s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0x0101000A90354301156344B9EDF14D65818FF5</vt:lpwstr>
  </property>
  <property fmtid="{D5CDD505-2E9C-101B-9397-08002B2CF9AE}" pid="3" name="MediaServiceImageTags">
    <vt:lpwstr/>
  </property>
</Properties>
</file>